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70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3" r:id="rId13"/>
    <p:sldId id="264" r:id="rId14"/>
    <p:sldId id="265" r:id="rId15"/>
    <p:sldId id="268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22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13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34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32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59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30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27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42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90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22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48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9FBF-56CF-47D8-8A08-8477EC92E873}" type="datetimeFigureOut">
              <a:rPr lang="ru-RU" smtClean="0"/>
              <a:t>19.12.2017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6F245-5954-4D07-BDC0-E86C61FE8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02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astropix@yandex.r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Cambria Math" pitchFamily="18" charset="0"/>
                <a:ea typeface="Cambria Math" pitchFamily="18" charset="0"/>
              </a:rPr>
              <a:t>Рязанский планетарий имени К. Э Циолковского</a:t>
            </a:r>
            <a:endParaRPr lang="ru-RU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5656" y="620688"/>
            <a:ext cx="6400800" cy="175260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ambria Math" pitchFamily="18" charset="0"/>
                <a:ea typeface="Cambria Math" pitchFamily="18" charset="0"/>
              </a:rPr>
              <a:t>Культурно-просветительский </a:t>
            </a:r>
            <a:r>
              <a:rPr lang="ru-RU" sz="2000" dirty="0" smtClean="0">
                <a:latin typeface="Cambria Math" pitchFamily="18" charset="0"/>
                <a:ea typeface="Cambria Math" pitchFamily="18" charset="0"/>
              </a:rPr>
              <a:t>центр</a:t>
            </a:r>
            <a:endParaRPr lang="ru-RU" sz="2000" dirty="0">
              <a:latin typeface="Cambria Math" pitchFamily="18" charset="0"/>
              <a:ea typeface="Cambria Math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7746"/>
            <a:ext cx="6372200" cy="389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2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" y="188640"/>
            <a:ext cx="9142959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901"/>
            <a:ext cx="9144000" cy="672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9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85725"/>
            <a:ext cx="8324031" cy="659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1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6712"/>
            <a:ext cx="7416824" cy="357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11760" y="450912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Технико-экономические показатели: </a:t>
            </a:r>
            <a:br>
              <a:rPr lang="ru-RU" dirty="0" smtClean="0"/>
            </a:br>
            <a:r>
              <a:rPr lang="ru-RU" dirty="0" smtClean="0"/>
              <a:t>Общая площадь = 1 242,02 м2</a:t>
            </a:r>
          </a:p>
          <a:p>
            <a:r>
              <a:rPr lang="ru-RU" dirty="0" smtClean="0"/>
              <a:t>Площадь застройки = 1 650,5 м 2 </a:t>
            </a:r>
            <a:br>
              <a:rPr lang="ru-RU" dirty="0" smtClean="0"/>
            </a:br>
            <a:r>
              <a:rPr lang="ru-RU" dirty="0" smtClean="0"/>
              <a:t>Общий строительный объем = 6 097,75 м 3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8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smtClean="0">
                <a:latin typeface="Cambria Math" pitchFamily="18" charset="0"/>
                <a:ea typeface="Cambria Math" pitchFamily="18" charset="0"/>
              </a:rPr>
              <a:t>Посещаемость</a:t>
            </a:r>
            <a:endParaRPr lang="ru-RU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946449"/>
            <a:ext cx="793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Максимальная проходимость: 	до 1800 человек в сутки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55868" y="2450505"/>
            <a:ext cx="582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Среднее время в планетарии: 	1,8 часа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5868" y="3011760"/>
            <a:ext cx="609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Посетителей в месяц: 		23600 чел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55868" y="3560099"/>
            <a:ext cx="647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Посетителей в год: </a:t>
            </a:r>
            <a:r>
              <a:rPr lang="en-US" sz="2400" dirty="0"/>
              <a:t>	</a:t>
            </a:r>
            <a:r>
              <a:rPr lang="en-US" sz="2400" dirty="0" smtClean="0"/>
              <a:t>		~</a:t>
            </a:r>
            <a:r>
              <a:rPr lang="ru-RU" sz="2400" dirty="0" smtClean="0"/>
              <a:t>20</a:t>
            </a:r>
            <a:r>
              <a:rPr lang="en-US" sz="2400" dirty="0" smtClean="0"/>
              <a:t>0 000</a:t>
            </a:r>
            <a:r>
              <a:rPr lang="ru-RU" sz="2400" dirty="0" smtClean="0"/>
              <a:t> чел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182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Cambria Math" pitchFamily="18" charset="0"/>
                <a:ea typeface="Cambria Math" pitchFamily="18" charset="0"/>
              </a:rPr>
              <a:t>Почему мы?</a:t>
            </a:r>
            <a:endParaRPr lang="ru-RU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946449"/>
            <a:ext cx="777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Возможность вести живые астрономические наблюдения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55868" y="2450505"/>
            <a:ext cx="590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 музее упор на тренажеры и научные шоу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5868" y="3011760"/>
            <a:ext cx="6844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Наблюдения глубокого космоса в 40 км от г Рязань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868" y="3560099"/>
            <a:ext cx="433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Цена, средний чек около 650 р.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955079" y="4418389"/>
            <a:ext cx="26916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Подготовил: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err="1" smtClean="0"/>
              <a:t>Гилёв</a:t>
            </a:r>
            <a:r>
              <a:rPr lang="ru-RU" dirty="0" smtClean="0"/>
              <a:t> Юрий Витальевич</a:t>
            </a:r>
            <a:br>
              <a:rPr lang="ru-RU" dirty="0" smtClean="0"/>
            </a:br>
            <a:r>
              <a:rPr lang="en-US" sz="2800" dirty="0" smtClean="0"/>
              <a:t>8-910-632-28-55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hlinkClick r:id="rId2"/>
              </a:rPr>
              <a:t>astropix@yandex.ru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vk.com/meridian39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63688" y="1205639"/>
            <a:ext cx="564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Чем привлекателен планетарий в  Рязани для туристов?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0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" y="332656"/>
            <a:ext cx="8844668" cy="605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74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9832" y="620688"/>
            <a:ext cx="3376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Cambria Math" pitchFamily="18" charset="0"/>
                <a:ea typeface="Cambria Math" pitchFamily="18" charset="0"/>
              </a:rPr>
              <a:t>Звёздный зал</a:t>
            </a:r>
            <a:endParaRPr lang="ru-RU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82646" y="1412776"/>
            <a:ext cx="763284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1. Образовательные и культурно-просветительские мероприятия: </a:t>
            </a:r>
            <a:br>
              <a:rPr lang="ru-RU" dirty="0" smtClean="0"/>
            </a:br>
            <a:r>
              <a:rPr lang="ru-RU" sz="1400" dirty="0" smtClean="0"/>
              <a:t>- </a:t>
            </a:r>
            <a:r>
              <a:rPr lang="ru-RU" sz="1400" dirty="0" smtClean="0"/>
              <a:t>Общеобразовательные учебные лекции</a:t>
            </a:r>
            <a:br>
              <a:rPr lang="ru-RU" sz="1400" dirty="0" smtClean="0"/>
            </a:br>
            <a:r>
              <a:rPr lang="ru-RU" sz="1400" dirty="0" smtClean="0"/>
              <a:t>- Популярные лекции для детей и взрослых</a:t>
            </a:r>
            <a:br>
              <a:rPr lang="ru-RU" sz="1400" dirty="0" smtClean="0"/>
            </a:br>
            <a:r>
              <a:rPr lang="ru-RU" sz="1400" dirty="0" smtClean="0"/>
              <a:t>- Трибуна ученого, семинары, </a:t>
            </a:r>
            <a:br>
              <a:rPr lang="ru-RU" sz="1400" dirty="0" smtClean="0"/>
            </a:br>
            <a:r>
              <a:rPr lang="ru-RU" sz="1400" dirty="0" smtClean="0"/>
              <a:t>   встречи с интересными людьми</a:t>
            </a:r>
            <a:endParaRPr lang="ru-RU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42" y="1772817"/>
            <a:ext cx="3298680" cy="216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971600" y="3963501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2. Коммерческие решения: </a:t>
            </a:r>
            <a:br>
              <a:rPr lang="ru-RU" dirty="0" smtClean="0"/>
            </a:br>
            <a:r>
              <a:rPr lang="ru-RU" sz="1400" dirty="0" smtClean="0"/>
              <a:t>- </a:t>
            </a:r>
            <a:r>
              <a:rPr lang="ru-RU" sz="1400" dirty="0" smtClean="0"/>
              <a:t>Показ</a:t>
            </a:r>
            <a:r>
              <a:rPr lang="en-US" sz="1400" dirty="0" smtClean="0"/>
              <a:t> </a:t>
            </a:r>
            <a:r>
              <a:rPr lang="ru-RU" sz="1400" dirty="0" smtClean="0"/>
              <a:t> </a:t>
            </a:r>
            <a:r>
              <a:rPr lang="ru-RU" sz="1400" dirty="0" smtClean="0"/>
              <a:t>шоу- программ </a:t>
            </a:r>
            <a:br>
              <a:rPr lang="ru-RU" sz="1400" dirty="0" smtClean="0"/>
            </a:br>
            <a:r>
              <a:rPr lang="ru-RU" sz="1400" dirty="0" smtClean="0"/>
              <a:t>- Вечерние музыкальные представления </a:t>
            </a:r>
            <a:br>
              <a:rPr lang="ru-RU" sz="1400" dirty="0" smtClean="0"/>
            </a:br>
            <a:r>
              <a:rPr lang="ru-RU" sz="1400" dirty="0" smtClean="0"/>
              <a:t>- Проведение презентаций, семинаров, встреч </a:t>
            </a:r>
            <a:br>
              <a:rPr lang="ru-RU" sz="1400" dirty="0" smtClean="0"/>
            </a:br>
            <a:r>
              <a:rPr lang="ru-RU" sz="1400" dirty="0" smtClean="0"/>
              <a:t>- VIP - мероприятия</a:t>
            </a:r>
            <a:endParaRPr lang="ru-RU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43" y="3963501"/>
            <a:ext cx="3281004" cy="223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35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067" y="-485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Cambria Math" pitchFamily="18" charset="0"/>
                <a:ea typeface="Cambria Math" pitchFamily="18" charset="0"/>
              </a:rPr>
              <a:t>Марс-</a:t>
            </a:r>
            <a:r>
              <a:rPr lang="ru-RU" dirty="0" err="1" smtClean="0">
                <a:latin typeface="Cambria Math" pitchFamily="18" charset="0"/>
                <a:ea typeface="Cambria Math" pitchFamily="18" charset="0"/>
              </a:rPr>
              <a:t>Тэфо</a:t>
            </a:r>
            <a:endParaRPr lang="ru-RU" dirty="0">
              <a:latin typeface="Cambria Math" pitchFamily="18" charset="0"/>
              <a:ea typeface="Cambria Math" pitchFamily="18" charset="0"/>
            </a:endParaRPr>
          </a:p>
        </p:txBody>
      </p:sp>
      <p:pic>
        <p:nvPicPr>
          <p:cNvPr id="4" name="Станция Марс - Экспедиция в будущее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9134" y="1698113"/>
            <a:ext cx="9173133" cy="515988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4034" y="5714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smtClean="0">
                <a:latin typeface="Arial" pitchFamily="34" charset="0"/>
                <a:ea typeface="Cambria Math" pitchFamily="18" charset="0"/>
                <a:cs typeface="Arial" pitchFamily="34" charset="0"/>
              </a:rPr>
              <a:t>Игры полного погружения на марсианской базе.</a:t>
            </a:r>
            <a:endParaRPr lang="ru-RU" sz="1800" dirty="0">
              <a:latin typeface="Arial" pitchFamily="34" charset="0"/>
              <a:ea typeface="Cambria Math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95736" y="476672"/>
            <a:ext cx="54277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latin typeface="Cambria Math" pitchFamily="18" charset="0"/>
                <a:ea typeface="Cambria Math" pitchFamily="18" charset="0"/>
              </a:rPr>
              <a:t>Интерактивный</a:t>
            </a:r>
            <a:r>
              <a:rPr lang="ru-RU" sz="4000" dirty="0" smtClean="0"/>
              <a:t> музей</a:t>
            </a:r>
            <a:endParaRPr lang="ru-RU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2850"/>
            <a:ext cx="2966388" cy="198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12851"/>
            <a:ext cx="3017409" cy="198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512850"/>
            <a:ext cx="2926660" cy="198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717032"/>
            <a:ext cx="3096344" cy="200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90" y="3717031"/>
            <a:ext cx="3107047" cy="200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83" y="3717032"/>
            <a:ext cx="3196406" cy="201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8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115" y="188999"/>
            <a:ext cx="7715200" cy="1071556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Cambria Math" pitchFamily="18" charset="0"/>
                <a:ea typeface="Cambria Math" pitchFamily="18" charset="0"/>
              </a:rPr>
              <a:t>Обсерватория</a:t>
            </a:r>
            <a:endParaRPr lang="ru-RU" sz="4000" dirty="0">
              <a:latin typeface="Cambria Math" pitchFamily="18" charset="0"/>
              <a:ea typeface="Cambria Math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9" y="2564904"/>
            <a:ext cx="3198219" cy="2965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7" y="1916832"/>
            <a:ext cx="311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Наблюдения Солнца и планет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580111" y="1916832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Наблюдения ИСЗ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564904"/>
            <a:ext cx="3470116" cy="295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3549" y="1196752"/>
            <a:ext cx="699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Экология околоземного космического пространства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806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Cambria Math" pitchFamily="18" charset="0"/>
                <a:ea typeface="Cambria Math" pitchFamily="18" charset="0"/>
              </a:rPr>
              <a:t>Наблюдательная площадка</a:t>
            </a:r>
            <a:endParaRPr lang="ru-RU" sz="4000" dirty="0">
              <a:latin typeface="Cambria Math" pitchFamily="18" charset="0"/>
              <a:ea typeface="Cambria Math" pitchFamily="18" charset="0"/>
            </a:endParaRPr>
          </a:p>
        </p:txBody>
      </p:sp>
      <p:pic>
        <p:nvPicPr>
          <p:cNvPr id="5122" name="Picture 2" descr="E:\Dropbox\астро мероприятия\круглый стол\6d182ZsqX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06" y="1484784"/>
            <a:ext cx="639018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45" y="1970881"/>
            <a:ext cx="10858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5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784" y="311802"/>
            <a:ext cx="2160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Cambria Math" pitchFamily="18" charset="0"/>
                <a:ea typeface="Cambria Math" pitchFamily="18" charset="0"/>
              </a:rPr>
              <a:t>А также:</a:t>
            </a:r>
            <a:endParaRPr lang="ru-RU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6015" y="1038976"/>
            <a:ext cx="114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- Кафе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424457" y="1528280"/>
            <a:ext cx="168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- Магазин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436015" y="2051500"/>
            <a:ext cx="340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- Учебные аудитории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424457" y="2581984"/>
            <a:ext cx="2721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- Конференц-зал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08603" y="3990529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- </a:t>
            </a:r>
            <a:r>
              <a:rPr lang="ru-RU" sz="2800" dirty="0" err="1" smtClean="0"/>
              <a:t>астроклуб</a:t>
            </a:r>
            <a:endParaRPr lang="ru-RU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477585" y="4513749"/>
            <a:ext cx="4382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- студия сферического кино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80611" y="3322622"/>
            <a:ext cx="3899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Cambria Math" pitchFamily="18" charset="0"/>
                <a:ea typeface="Cambria Math" pitchFamily="18" charset="0"/>
              </a:rPr>
              <a:t>Будут работать:</a:t>
            </a:r>
            <a:endParaRPr lang="ru-RU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7585" y="5054351"/>
            <a:ext cx="611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- </a:t>
            </a:r>
            <a:r>
              <a:rPr lang="ru-RU" sz="2800" dirty="0"/>
              <a:t>с</a:t>
            </a:r>
            <a:r>
              <a:rPr lang="ru-RU" sz="2800" dirty="0" smtClean="0"/>
              <a:t>пециализированные учебные курсы</a:t>
            </a:r>
          </a:p>
        </p:txBody>
      </p:sp>
    </p:spTree>
    <p:extLst>
      <p:ext uri="{BB962C8B-B14F-4D97-AF65-F5344CB8AC3E}">
        <p14:creationId xmlns:p14="http://schemas.microsoft.com/office/powerpoint/2010/main" val="14205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1052736"/>
            <a:ext cx="90392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2016" y="692696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Cambria Math" pitchFamily="18" charset="0"/>
                <a:ea typeface="Cambria Math" pitchFamily="18" charset="0"/>
              </a:rPr>
              <a:t>Эскиз</a:t>
            </a:r>
          </a:p>
        </p:txBody>
      </p:sp>
    </p:spTree>
    <p:extLst>
      <p:ext uri="{BB962C8B-B14F-4D97-AF65-F5344CB8AC3E}">
        <p14:creationId xmlns:p14="http://schemas.microsoft.com/office/powerpoint/2010/main" val="367968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136</Words>
  <Application>Microsoft Office PowerPoint</Application>
  <PresentationFormat>Экран (4:3)</PresentationFormat>
  <Paragraphs>37</Paragraphs>
  <Slides>15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Рязанский планетарий имени К. Э Циолковского</vt:lpstr>
      <vt:lpstr>Презентация PowerPoint</vt:lpstr>
      <vt:lpstr>Презентация PowerPoint</vt:lpstr>
      <vt:lpstr>Марс-Тэфо</vt:lpstr>
      <vt:lpstr>Презентация PowerPoint</vt:lpstr>
      <vt:lpstr>Обсерватория</vt:lpstr>
      <vt:lpstr>Наблюдательная площадка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Посещаемость</vt:lpstr>
      <vt:lpstr>Почему мы?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smart</dc:creator>
  <cp:lastModifiedBy>smart</cp:lastModifiedBy>
  <cp:revision>21</cp:revision>
  <dcterms:created xsi:type="dcterms:W3CDTF">2017-10-03T11:45:12Z</dcterms:created>
  <dcterms:modified xsi:type="dcterms:W3CDTF">2017-12-19T08:13:42Z</dcterms:modified>
</cp:coreProperties>
</file>